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36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3" r:id="rId59"/>
    <p:sldId id="327" r:id="rId60"/>
    <p:sldId id="334" r:id="rId61"/>
    <p:sldId id="328" r:id="rId62"/>
    <p:sldId id="335" r:id="rId63"/>
    <p:sldId id="329" r:id="rId64"/>
    <p:sldId id="343" r:id="rId65"/>
    <p:sldId id="336" r:id="rId66"/>
    <p:sldId id="271" r:id="rId67"/>
    <p:sldId id="339" r:id="rId68"/>
    <p:sldId id="344" r:id="rId69"/>
    <p:sldId id="351" r:id="rId70"/>
    <p:sldId id="352" r:id="rId71"/>
    <p:sldId id="353" r:id="rId72"/>
    <p:sldId id="346" r:id="rId73"/>
    <p:sldId id="347" r:id="rId74"/>
    <p:sldId id="348" r:id="rId75"/>
    <p:sldId id="349" r:id="rId76"/>
    <p:sldId id="350" r:id="rId77"/>
    <p:sldId id="354" r:id="rId78"/>
    <p:sldId id="355" r:id="rId79"/>
    <p:sldId id="357" r:id="rId80"/>
    <p:sldId id="359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29-Apr-22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1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05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and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monolith-first approach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layering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modules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C40808-74A7-4CAD-A1D4-4A716A873F0C}"/>
              </a:ext>
            </a:extLst>
          </p:cNvPr>
          <p:cNvSpPr txBox="1">
            <a:spLocks/>
          </p:cNvSpPr>
          <p:nvPr/>
        </p:nvSpPr>
        <p:spPr>
          <a:xfrm>
            <a:off x="6316744" y="1825625"/>
            <a:ext cx="5037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microservices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Hosting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calls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transactional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changes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ABP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55" y="4816475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10" y="4816475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333915" y="5288542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0" y="1690688"/>
            <a:ext cx="7033592" cy="2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monolith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EBEDD-2BC1-4D42-9977-6B2A68DF7487}"/>
              </a:ext>
            </a:extLst>
          </p:cNvPr>
          <p:cNvSpPr/>
          <p:nvPr/>
        </p:nvSpPr>
        <p:spPr>
          <a:xfrm>
            <a:off x="10720791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4C7C8-6114-4A80-A19D-6EE542B3D40B}"/>
              </a:ext>
            </a:extLst>
          </p:cNvPr>
          <p:cNvSpPr/>
          <p:nvPr/>
        </p:nvSpPr>
        <p:spPr>
          <a:xfrm>
            <a:off x="10796206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565FE-5BF6-4B2F-B1FD-F3B460191EF3}"/>
              </a:ext>
            </a:extLst>
          </p:cNvPr>
          <p:cNvSpPr/>
          <p:nvPr/>
        </p:nvSpPr>
        <p:spPr>
          <a:xfrm>
            <a:off x="10796206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E8EE3-2EF5-49D2-9D17-24B31E7D726E}"/>
              </a:ext>
            </a:extLst>
          </p:cNvPr>
          <p:cNvSpPr/>
          <p:nvPr/>
        </p:nvSpPr>
        <p:spPr>
          <a:xfrm>
            <a:off x="10796206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B8275-E16E-4A48-B780-0CE44167637A}"/>
              </a:ext>
            </a:extLst>
          </p:cNvPr>
          <p:cNvSpPr/>
          <p:nvPr/>
        </p:nvSpPr>
        <p:spPr>
          <a:xfrm>
            <a:off x="10796206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F39DF-A576-4C77-A174-AD93A9C486F1}"/>
              </a:ext>
            </a:extLst>
          </p:cNvPr>
          <p:cNvSpPr txBox="1"/>
          <p:nvPr/>
        </p:nvSpPr>
        <p:spPr>
          <a:xfrm>
            <a:off x="10743844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C7184-EF00-44FD-BB38-F249E20A51FD}"/>
              </a:ext>
            </a:extLst>
          </p:cNvPr>
          <p:cNvSpPr/>
          <p:nvPr/>
        </p:nvSpPr>
        <p:spPr>
          <a:xfrm>
            <a:off x="7533198" y="4588678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BBC64-3BC1-4860-BC15-38CF4AFAE5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990398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26050D-6307-47E5-8EB5-3D6CB965CC7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057983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6F3F2-146C-46B2-B6AA-4A089554584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10406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56ED27-C44A-4EE6-BA76-67761D8EB16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1177991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6D99-6739-4504-ADE6-4BCFBF3ABDA4}"/>
              </a:ext>
            </a:extLst>
          </p:cNvPr>
          <p:cNvSpPr/>
          <p:nvPr/>
        </p:nvSpPr>
        <p:spPr>
          <a:xfrm>
            <a:off x="9653206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A5E4D-EC62-4CED-962D-0EF34BAE406F}"/>
              </a:ext>
            </a:extLst>
          </p:cNvPr>
          <p:cNvSpPr/>
          <p:nvPr/>
        </p:nvSpPr>
        <p:spPr>
          <a:xfrm>
            <a:off x="9728621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CB254-24C9-4381-A00B-FFE9FF01B7EC}"/>
              </a:ext>
            </a:extLst>
          </p:cNvPr>
          <p:cNvSpPr/>
          <p:nvPr/>
        </p:nvSpPr>
        <p:spPr>
          <a:xfrm>
            <a:off x="9728621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C89C4-2F3C-40E4-A31C-0DB9D51D18AF}"/>
              </a:ext>
            </a:extLst>
          </p:cNvPr>
          <p:cNvSpPr/>
          <p:nvPr/>
        </p:nvSpPr>
        <p:spPr>
          <a:xfrm>
            <a:off x="9728621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7CDFE-141D-40D9-B7BE-4D9D40893635}"/>
              </a:ext>
            </a:extLst>
          </p:cNvPr>
          <p:cNvSpPr/>
          <p:nvPr/>
        </p:nvSpPr>
        <p:spPr>
          <a:xfrm>
            <a:off x="9728621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71514-B703-43B0-BFF9-281D8736847E}"/>
              </a:ext>
            </a:extLst>
          </p:cNvPr>
          <p:cNvSpPr txBox="1"/>
          <p:nvPr/>
        </p:nvSpPr>
        <p:spPr>
          <a:xfrm>
            <a:off x="9676259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8E48E8-E720-4CD6-ACE2-12180C1C8BBB}"/>
              </a:ext>
            </a:extLst>
          </p:cNvPr>
          <p:cNvSpPr/>
          <p:nvPr/>
        </p:nvSpPr>
        <p:spPr>
          <a:xfrm>
            <a:off x="8600783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746E5-3E90-4E0E-A794-D9FF67C9A105}"/>
              </a:ext>
            </a:extLst>
          </p:cNvPr>
          <p:cNvSpPr/>
          <p:nvPr/>
        </p:nvSpPr>
        <p:spPr>
          <a:xfrm>
            <a:off x="8676198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B96BE-C75D-4DA2-A31D-4B33CF7378CD}"/>
              </a:ext>
            </a:extLst>
          </p:cNvPr>
          <p:cNvSpPr/>
          <p:nvPr/>
        </p:nvSpPr>
        <p:spPr>
          <a:xfrm>
            <a:off x="8676198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D0AD0-9C2D-461E-85D8-1BAF5961F1AD}"/>
              </a:ext>
            </a:extLst>
          </p:cNvPr>
          <p:cNvSpPr/>
          <p:nvPr/>
        </p:nvSpPr>
        <p:spPr>
          <a:xfrm>
            <a:off x="8676198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262A2-E16B-4A70-A3D2-F424DA6DDA75}"/>
              </a:ext>
            </a:extLst>
          </p:cNvPr>
          <p:cNvSpPr/>
          <p:nvPr/>
        </p:nvSpPr>
        <p:spPr>
          <a:xfrm>
            <a:off x="8676198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38282-7999-401C-A19F-57E6F69DF02D}"/>
              </a:ext>
            </a:extLst>
          </p:cNvPr>
          <p:cNvSpPr txBox="1"/>
          <p:nvPr/>
        </p:nvSpPr>
        <p:spPr>
          <a:xfrm>
            <a:off x="8623836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DA4BF1-A0E4-44A2-80AB-03735E4C2BEF}"/>
              </a:ext>
            </a:extLst>
          </p:cNvPr>
          <p:cNvSpPr/>
          <p:nvPr/>
        </p:nvSpPr>
        <p:spPr>
          <a:xfrm>
            <a:off x="7533198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13E7A1-6BD6-4A3B-90D1-C1C68803CCE3}"/>
              </a:ext>
            </a:extLst>
          </p:cNvPr>
          <p:cNvSpPr/>
          <p:nvPr/>
        </p:nvSpPr>
        <p:spPr>
          <a:xfrm>
            <a:off x="7608613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F11505-495D-468D-A3DE-F3FC1F202E1F}"/>
              </a:ext>
            </a:extLst>
          </p:cNvPr>
          <p:cNvSpPr/>
          <p:nvPr/>
        </p:nvSpPr>
        <p:spPr>
          <a:xfrm>
            <a:off x="7608613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C1BD26-46AB-48D3-9BB4-DF6470B0EE50}"/>
              </a:ext>
            </a:extLst>
          </p:cNvPr>
          <p:cNvSpPr/>
          <p:nvPr/>
        </p:nvSpPr>
        <p:spPr>
          <a:xfrm>
            <a:off x="7608613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EF0B8-8BC7-4FE7-A618-DAF5B96C1850}"/>
              </a:ext>
            </a:extLst>
          </p:cNvPr>
          <p:cNvSpPr/>
          <p:nvPr/>
        </p:nvSpPr>
        <p:spPr>
          <a:xfrm>
            <a:off x="7608613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767BF-62AC-450E-ABEC-4E8106591551}"/>
              </a:ext>
            </a:extLst>
          </p:cNvPr>
          <p:cNvSpPr txBox="1"/>
          <p:nvPr/>
        </p:nvSpPr>
        <p:spPr>
          <a:xfrm>
            <a:off x="7556251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22578FA-7150-47F4-B195-9B0FCDDD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7" y="206034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32F617-BB60-40BC-A3C7-E69AFD84C610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H="1" flipV="1">
            <a:off x="7969071" y="2501775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1F6CD44-6776-451C-A649-943A518B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28" y="20585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2AE67-4EF7-4CF4-8AE9-E04667624296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 flipH="1" flipV="1">
            <a:off x="9034892" y="2499941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775A74D-E0C3-4F37-BF98-B26F4845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15" y="206980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903F3D-B678-415D-8481-D0DC9795F833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87979" y="2511235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061598C-8E8C-4B26-A4EE-97D1DECF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00" y="207874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D28238-9A55-4212-B658-1B949A21960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1155564" y="252018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BE081E-9951-41CC-A87C-3F9F710A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48454" cy="471034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main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unifies the database migration path</a:t>
            </a: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has its own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seeder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ABP executes all of them</a:t>
            </a: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separate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DbMigrator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console application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8C5274F-32E7-420C-B05F-F011EB2C8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55286"/>
              </p:ext>
            </p:extLst>
          </p:nvPr>
        </p:nvGraphicFramePr>
        <p:xfrm>
          <a:off x="1136778" y="2680931"/>
          <a:ext cx="5427186" cy="232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Bitmap Image" r:id="rId5" imgW="8744040" imgH="3753000" progId="Paint.Picture">
                  <p:embed/>
                </p:oleObj>
              </mc:Choice>
              <mc:Fallback>
                <p:oleObj name="Bitmap Image" r:id="rId5" imgW="8744040" imgH="375300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8EDE785F-AABC-484A-9577-C9D823648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6778" y="2680931"/>
                        <a:ext cx="5427186" cy="232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4276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service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migrates its own database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startup &amp;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seeds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its own data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concurrency control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 with separate databases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Publish event, handle in services, create the tenant database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164C-580C-47D3-B737-6DD184D1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58" y="1903216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16A766-A48C-4A59-8EB0-343E469BB88F}"/>
              </a:ext>
            </a:extLst>
          </p:cNvPr>
          <p:cNvCxnSpPr>
            <a:cxnSpLocks/>
          </p:cNvCxnSpPr>
          <p:nvPr/>
        </p:nvCxnSpPr>
        <p:spPr>
          <a:xfrm>
            <a:off x="2079609" y="246890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3DBB-D59D-449D-A185-9266D2F1E9C2}"/>
              </a:ext>
            </a:extLst>
          </p:cNvPr>
          <p:cNvSpPr txBox="1"/>
          <p:nvPr/>
        </p:nvSpPr>
        <p:spPr>
          <a:xfrm>
            <a:off x="2092227" y="2623656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005BC5-93DF-41C3-8346-87888A0AE0D0}"/>
              </a:ext>
            </a:extLst>
          </p:cNvPr>
          <p:cNvSpPr/>
          <p:nvPr/>
        </p:nvSpPr>
        <p:spPr>
          <a:xfrm>
            <a:off x="936609" y="236000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monolith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86FCB-9F8A-421E-9D34-169943913AD5}"/>
              </a:ext>
            </a:extLst>
          </p:cNvPr>
          <p:cNvSpPr/>
          <p:nvPr/>
        </p:nvSpPr>
        <p:spPr>
          <a:xfrm>
            <a:off x="4101548" y="2258833"/>
            <a:ext cx="3134571" cy="24012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Application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E686B5D-D5D0-4011-9D41-8D05FD53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5" y="2595240"/>
            <a:ext cx="978568" cy="978568"/>
          </a:xfrm>
          <a:prstGeom prst="rect">
            <a:avLst/>
          </a:prstGeom>
        </p:spPr>
      </p:pic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9AFE862-980B-4D74-B346-F8E0AA6B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243276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473F-80A8-410A-AF02-27B1E98DCE82}"/>
              </a:ext>
            </a:extLst>
          </p:cNvPr>
          <p:cNvSpPr/>
          <p:nvPr/>
        </p:nvSpPr>
        <p:spPr>
          <a:xfrm>
            <a:off x="5311245" y="236000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F7919-F7A6-4700-A746-7C4A979752A7}"/>
              </a:ext>
            </a:extLst>
          </p:cNvPr>
          <p:cNvSpPr/>
          <p:nvPr/>
        </p:nvSpPr>
        <p:spPr>
          <a:xfrm>
            <a:off x="5311246" y="361887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FE1BE-CD4C-4FA0-8F6C-7FA0D8C7A975}"/>
              </a:ext>
            </a:extLst>
          </p:cNvPr>
          <p:cNvSpPr/>
          <p:nvPr/>
        </p:nvSpPr>
        <p:spPr>
          <a:xfrm>
            <a:off x="4197407" y="2360004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D20E66-9F81-4E7A-9B59-021B2CC79737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6567552" y="2653487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025ED6-D1C1-4F0C-8C22-44192E7D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368861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F7FA7-2F93-4218-ADDE-865AC478CA3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6567553" y="3909328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411017-685C-4C9B-8734-7354C984BF09}"/>
              </a:ext>
            </a:extLst>
          </p:cNvPr>
          <p:cNvCxnSpPr>
            <a:endCxn id="10" idx="1"/>
          </p:cNvCxnSpPr>
          <p:nvPr/>
        </p:nvCxnSpPr>
        <p:spPr>
          <a:xfrm>
            <a:off x="4642680" y="2653486"/>
            <a:ext cx="66856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735650-2A2F-4DC1-814C-664A2AB7ED2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42680" y="3912357"/>
            <a:ext cx="6685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044B5-6364-401E-AAA5-481EF739772F}"/>
              </a:ext>
            </a:extLst>
          </p:cNvPr>
          <p:cNvCxnSpPr>
            <a:cxnSpLocks/>
          </p:cNvCxnSpPr>
          <p:nvPr/>
        </p:nvCxnSpPr>
        <p:spPr>
          <a:xfrm>
            <a:off x="2079609" y="358142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A4E34F-7660-4963-BFBC-AE3895DA61FC}"/>
              </a:ext>
            </a:extLst>
          </p:cNvPr>
          <p:cNvCxnSpPr>
            <a:cxnSpLocks/>
          </p:cNvCxnSpPr>
          <p:nvPr/>
        </p:nvCxnSpPr>
        <p:spPr>
          <a:xfrm flipH="1">
            <a:off x="2079609" y="2653486"/>
            <a:ext cx="19963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36DD99-20DC-4EDB-A77E-73CF19D4192A}"/>
              </a:ext>
            </a:extLst>
          </p:cNvPr>
          <p:cNvSpPr txBox="1"/>
          <p:nvPr/>
        </p:nvSpPr>
        <p:spPr>
          <a:xfrm>
            <a:off x="2782652" y="217548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C31B76-514C-49B9-BDB2-AEF012685658}"/>
              </a:ext>
            </a:extLst>
          </p:cNvPr>
          <p:cNvSpPr txBox="1"/>
          <p:nvPr/>
        </p:nvSpPr>
        <p:spPr>
          <a:xfrm>
            <a:off x="2079609" y="361032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8CD311-ED6B-4D5D-8DFC-F1F495FA39F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939399" y="2946970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70E3D09-6317-4797-BCD4-B64DB3D253E5}"/>
              </a:ext>
            </a:extLst>
          </p:cNvPr>
          <p:cNvSpPr txBox="1"/>
          <p:nvPr/>
        </p:nvSpPr>
        <p:spPr>
          <a:xfrm>
            <a:off x="1070906" y="368149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EDA0B61-46CE-4A3E-A35B-558077E1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69" y="517122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79CC2F-2588-4862-8B4F-369F95412CD8}"/>
              </a:ext>
            </a:extLst>
          </p:cNvPr>
          <p:cNvCxnSpPr>
            <a:cxnSpLocks/>
            <a:stCxn id="5" idx="2"/>
            <a:endCxn id="43" idx="0"/>
          </p:cNvCxnSpPr>
          <p:nvPr/>
        </p:nvCxnSpPr>
        <p:spPr>
          <a:xfrm flipH="1">
            <a:off x="5668833" y="4660127"/>
            <a:ext cx="1" cy="511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A195A61-5A55-413C-B96E-4D5D2CB0D591}"/>
              </a:ext>
            </a:extLst>
          </p:cNvPr>
          <p:cNvSpPr txBox="1"/>
          <p:nvPr/>
        </p:nvSpPr>
        <p:spPr>
          <a:xfrm>
            <a:off x="8120248" y="2331268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EE763C-1672-407A-AD13-4079EC83C276}"/>
              </a:ext>
            </a:extLst>
          </p:cNvPr>
          <p:cNvSpPr txBox="1"/>
          <p:nvPr/>
        </p:nvSpPr>
        <p:spPr>
          <a:xfrm>
            <a:off x="8135540" y="3610322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D821BE-8C56-42F9-AAB2-D22186275DCB}"/>
              </a:ext>
            </a:extLst>
          </p:cNvPr>
          <p:cNvSpPr txBox="1"/>
          <p:nvPr/>
        </p:nvSpPr>
        <p:spPr>
          <a:xfrm>
            <a:off x="5884397" y="5099555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772535-E728-4EAB-9D2D-CFDA00A2CB7F}"/>
              </a:ext>
            </a:extLst>
          </p:cNvPr>
          <p:cNvSpPr txBox="1"/>
          <p:nvPr/>
        </p:nvSpPr>
        <p:spPr>
          <a:xfrm>
            <a:off x="5912678" y="3029823"/>
            <a:ext cx="114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inter-module</a:t>
            </a:r>
          </a:p>
          <a:p>
            <a:r>
              <a:rPr lang="en-US" sz="1400" dirty="0"/>
              <a:t>API calls</a:t>
            </a: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35" grpId="0"/>
      <p:bldP spid="51" grpId="0"/>
      <p:bldP spid="5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1401EA8-CDDD-4478-91C2-0070AF700652}"/>
              </a:ext>
            </a:extLst>
          </p:cNvPr>
          <p:cNvCxnSpPr>
            <a:cxnSpLocks/>
          </p:cNvCxnSpPr>
          <p:nvPr/>
        </p:nvCxnSpPr>
        <p:spPr>
          <a:xfrm>
            <a:off x="8651056" y="3570066"/>
            <a:ext cx="16683" cy="171005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C7822B7-892A-4F1E-A6EF-7882004C0C8E}"/>
              </a:ext>
            </a:extLst>
          </p:cNvPr>
          <p:cNvCxnSpPr>
            <a:cxnSpLocks/>
          </p:cNvCxnSpPr>
          <p:nvPr/>
        </p:nvCxnSpPr>
        <p:spPr>
          <a:xfrm flipV="1">
            <a:off x="8068572" y="2398906"/>
            <a:ext cx="0" cy="184306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0322C-C539-4DE5-840B-6F995E16CED9}"/>
              </a:ext>
            </a:extLst>
          </p:cNvPr>
          <p:cNvSpPr txBox="1"/>
          <p:nvPr/>
        </p:nvSpPr>
        <p:spPr>
          <a:xfrm>
            <a:off x="2066454" y="2151279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1FC1E-1AD2-4C7C-8BBA-9EBCD6ABF965}"/>
              </a:ext>
            </a:extLst>
          </p:cNvPr>
          <p:cNvSpPr/>
          <p:nvPr/>
        </p:nvSpPr>
        <p:spPr>
          <a:xfrm>
            <a:off x="1210929" y="295436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2DAA04-C86B-4448-A7E0-C8C9BA84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5" y="3189600"/>
            <a:ext cx="978568" cy="978568"/>
          </a:xfrm>
          <a:prstGeom prst="rect">
            <a:avLst/>
          </a:prstGeom>
        </p:spPr>
      </p:pic>
      <p:pic>
        <p:nvPicPr>
          <p:cNvPr id="1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548F93C-5443-46AA-A1DB-2638EDE2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30558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74E0DA-2276-4FD3-A29D-AD7E0C56DACF}"/>
              </a:ext>
            </a:extLst>
          </p:cNvPr>
          <p:cNvSpPr/>
          <p:nvPr/>
        </p:nvSpPr>
        <p:spPr>
          <a:xfrm>
            <a:off x="7996851" y="298310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F7779-9A3A-42F8-9B28-23C3AC64906A}"/>
              </a:ext>
            </a:extLst>
          </p:cNvPr>
          <p:cNvSpPr/>
          <p:nvPr/>
        </p:nvSpPr>
        <p:spPr>
          <a:xfrm>
            <a:off x="7996852" y="424197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44F5B3-71CD-4A66-9D54-B343A3EBAC50}"/>
              </a:ext>
            </a:extLst>
          </p:cNvPr>
          <p:cNvSpPr/>
          <p:nvPr/>
        </p:nvSpPr>
        <p:spPr>
          <a:xfrm>
            <a:off x="4378516" y="2943622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65A45-BB10-486E-81DF-3DA352382327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9253158" y="3276583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F4CAF8-364D-4B8A-8EDF-F45F9F8E1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43117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9990CE-8462-4254-93C8-CF9BA2770B62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253159" y="4532424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5ADD17-F440-42BC-95AB-447AEB73E9D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24344" y="3276583"/>
            <a:ext cx="13725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7EEC75-E779-4275-83A5-23F548431E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4344" y="4535453"/>
            <a:ext cx="1372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91A38-7EDE-4FE1-8635-56919DD0BBC6}"/>
              </a:ext>
            </a:extLst>
          </p:cNvPr>
          <p:cNvCxnSpPr>
            <a:cxnSpLocks/>
          </p:cNvCxnSpPr>
          <p:nvPr/>
        </p:nvCxnSpPr>
        <p:spPr>
          <a:xfrm>
            <a:off x="2353929" y="417578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AC524A-68D8-4DBE-B4F2-8CF58189DAD5}"/>
              </a:ext>
            </a:extLst>
          </p:cNvPr>
          <p:cNvSpPr txBox="1"/>
          <p:nvPr/>
        </p:nvSpPr>
        <p:spPr>
          <a:xfrm>
            <a:off x="2755550" y="167636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11D19-6F29-49B5-A549-3EEE1A5DA98E}"/>
              </a:ext>
            </a:extLst>
          </p:cNvPr>
          <p:cNvSpPr txBox="1"/>
          <p:nvPr/>
        </p:nvSpPr>
        <p:spPr>
          <a:xfrm>
            <a:off x="2353929" y="420468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B0783-FBC3-4E74-A224-4C8721D33B7A}"/>
              </a:ext>
            </a:extLst>
          </p:cNvPr>
          <p:cNvCxnSpPr>
            <a:cxnSpLocks/>
          </p:cNvCxnSpPr>
          <p:nvPr/>
        </p:nvCxnSpPr>
        <p:spPr>
          <a:xfrm flipV="1">
            <a:off x="8973797" y="3570066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66F05-B94B-4ECD-9C14-8BF48CBC92DE}"/>
              </a:ext>
            </a:extLst>
          </p:cNvPr>
          <p:cNvSpPr txBox="1"/>
          <p:nvPr/>
        </p:nvSpPr>
        <p:spPr>
          <a:xfrm>
            <a:off x="1345226" y="427585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2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4933B1DC-3F8E-4278-B45B-E02A9059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52" y="528012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0CA479-74B7-4899-B57F-E2332CBE3C68}"/>
              </a:ext>
            </a:extLst>
          </p:cNvPr>
          <p:cNvSpPr txBox="1"/>
          <p:nvPr/>
        </p:nvSpPr>
        <p:spPr>
          <a:xfrm>
            <a:off x="10805854" y="2954364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6CA654-3949-4950-9B92-14A9D8A10B8D}"/>
              </a:ext>
            </a:extLst>
          </p:cNvPr>
          <p:cNvSpPr txBox="1"/>
          <p:nvPr/>
        </p:nvSpPr>
        <p:spPr>
          <a:xfrm>
            <a:off x="10821146" y="4233418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461B4B-99EE-4120-8434-2F33F44712FB}"/>
              </a:ext>
            </a:extLst>
          </p:cNvPr>
          <p:cNvSpPr txBox="1"/>
          <p:nvPr/>
        </p:nvSpPr>
        <p:spPr>
          <a:xfrm>
            <a:off x="8843380" y="5208451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BBDFA-ED89-4C0A-A731-C16B6BB8DB2F}"/>
              </a:ext>
            </a:extLst>
          </p:cNvPr>
          <p:cNvSpPr txBox="1"/>
          <p:nvPr/>
        </p:nvSpPr>
        <p:spPr>
          <a:xfrm>
            <a:off x="8947076" y="3652919"/>
            <a:ext cx="109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inter-service</a:t>
            </a:r>
          </a:p>
          <a:p>
            <a:r>
              <a:rPr lang="en-US" sz="1400" dirty="0"/>
              <a:t>API calls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962C37-FCC2-4301-917E-3F072125D393}"/>
              </a:ext>
            </a:extLst>
          </p:cNvPr>
          <p:cNvSpPr/>
          <p:nvPr/>
        </p:nvSpPr>
        <p:spPr>
          <a:xfrm>
            <a:off x="4337622" y="1894588"/>
            <a:ext cx="4915535" cy="5043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server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054D766-18C7-48C0-81FD-5B997220C921}"/>
              </a:ext>
            </a:extLst>
          </p:cNvPr>
          <p:cNvCxnSpPr>
            <a:stCxn id="9" idx="0"/>
          </p:cNvCxnSpPr>
          <p:nvPr/>
        </p:nvCxnSpPr>
        <p:spPr>
          <a:xfrm rot="5400000" flipH="1" flipV="1">
            <a:off x="2577254" y="1193995"/>
            <a:ext cx="965544" cy="255519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6E05578-9E5B-4154-AC75-79F5D3F18A7E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950722" y="2146746"/>
            <a:ext cx="2386900" cy="807613"/>
          </a:xfrm>
          <a:prstGeom prst="bentConnector3">
            <a:avLst>
              <a:gd name="adj1" fmla="val 10000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E623A3-3C76-4159-BB38-F6E6C612A39B}"/>
              </a:ext>
            </a:extLst>
          </p:cNvPr>
          <p:cNvSpPr/>
          <p:nvPr/>
        </p:nvSpPr>
        <p:spPr>
          <a:xfrm>
            <a:off x="6179071" y="2943622"/>
            <a:ext cx="445273" cy="1845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API Gateway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5687D8-61BE-488D-8FD5-035E104A40A7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3789" y="3866540"/>
            <a:ext cx="13552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056E9-9635-4C19-ACDB-56A2DFC833A4}"/>
              </a:ext>
            </a:extLst>
          </p:cNvPr>
          <p:cNvSpPr txBox="1"/>
          <p:nvPr/>
        </p:nvSpPr>
        <p:spPr>
          <a:xfrm>
            <a:off x="4839079" y="3863021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19DD29-ADC2-4078-B6B7-98E601F684A7}"/>
              </a:ext>
            </a:extLst>
          </p:cNvPr>
          <p:cNvSpPr txBox="1"/>
          <p:nvPr/>
        </p:nvSpPr>
        <p:spPr>
          <a:xfrm>
            <a:off x="6637464" y="3535857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14CDD3-E99F-4CCB-A3EC-C0A28B7A3D8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601153" y="2398906"/>
            <a:ext cx="0" cy="54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C2369F-3F48-4F6E-B388-366B4EDD861A}"/>
              </a:ext>
            </a:extLst>
          </p:cNvPr>
          <p:cNvCxnSpPr>
            <a:cxnSpLocks/>
          </p:cNvCxnSpPr>
          <p:nvPr/>
        </p:nvCxnSpPr>
        <p:spPr>
          <a:xfrm flipV="1">
            <a:off x="8227256" y="2398906"/>
            <a:ext cx="0" cy="58419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D034C0-E96A-48D1-A7E5-5E013BFFFD45}"/>
              </a:ext>
            </a:extLst>
          </p:cNvPr>
          <p:cNvCxnSpPr>
            <a:cxnSpLocks/>
          </p:cNvCxnSpPr>
          <p:nvPr/>
        </p:nvCxnSpPr>
        <p:spPr>
          <a:xfrm>
            <a:off x="8518326" y="4828936"/>
            <a:ext cx="2810" cy="45118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/>
      <p:bldP spid="31" grpId="0"/>
      <p:bldP spid="32" grpId="0"/>
      <p:bldP spid="46" grpId="0"/>
      <p:bldP spid="4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we authorize inter-microservice API calls?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Forward HTTP authorization header (token) to other service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(ABP automates by default)</a:t>
            </a: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Re-authenticate with client-credentials flow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automates when you configure)</a:t>
            </a:r>
          </a:p>
          <a:p>
            <a:r>
              <a:rPr lang="en-US" b="1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Use non-authorized integration APIs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all the services, databases, API gateways,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Useful tools</a:t>
            </a:r>
          </a:p>
          <a:p>
            <a:pPr lvl="1"/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Docker / docker-compose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 scripts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94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continuous 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pipeline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Jenkins, Azure DevOps,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 orchestration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tool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Helm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central logging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Elasticsearch with Kibana UI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monitoring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Prometheus with Grafana UI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1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28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FFC49-2966-42AC-B07C-0F7BEF1358D4}"/>
              </a:ext>
            </a:extLst>
          </p:cNvPr>
          <p:cNvSpPr txBox="1"/>
          <p:nvPr/>
        </p:nvSpPr>
        <p:spPr>
          <a:xfrm>
            <a:off x="1524000" y="428700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59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2479</Words>
  <Application>Microsoft Office PowerPoint</Application>
  <PresentationFormat>Widescreen</PresentationFormat>
  <Paragraphs>484</Paragraphs>
  <Slides>80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ABOUT ME &amp; ABP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INTRODUCTION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Handling database migrations: monolith</vt:lpstr>
      <vt:lpstr>Migrating to microservices Handling database migrations: microservices</vt:lpstr>
      <vt:lpstr>Migrating to microservices Authentication &amp; authorization: monolith</vt:lpstr>
      <vt:lpstr>Migrating to microservices Authentication &amp; authorization: microservices</vt:lpstr>
      <vt:lpstr>Migrating to microservices authorization: microservices</vt:lpstr>
      <vt:lpstr>Migrating to microservices Development environment</vt:lpstr>
      <vt:lpstr>Migrating to microservices Deployment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152</cp:revision>
  <dcterms:created xsi:type="dcterms:W3CDTF">2022-02-27T10:42:11Z</dcterms:created>
  <dcterms:modified xsi:type="dcterms:W3CDTF">2022-04-29T13:37:46Z</dcterms:modified>
</cp:coreProperties>
</file>